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3" r:id="rId6"/>
    <p:sldId id="271" r:id="rId7"/>
    <p:sldId id="272" r:id="rId8"/>
    <p:sldId id="273" r:id="rId9"/>
    <p:sldId id="259" r:id="rId10"/>
    <p:sldId id="261" r:id="rId11"/>
    <p:sldId id="266" r:id="rId12"/>
    <p:sldId id="267" r:id="rId13"/>
    <p:sldId id="268" r:id="rId14"/>
    <p:sldId id="278" r:id="rId15"/>
    <p:sldId id="269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94664"/>
  </p:normalViewPr>
  <p:slideViewPr>
    <p:cSldViewPr snapToGrid="0" snapToObjects="1">
      <p:cViewPr varScale="1">
        <p:scale>
          <a:sx n="93" d="100"/>
          <a:sy n="93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60870516185477E-2"/>
          <c:y val="7.9548392865992801E-2"/>
          <c:w val="0.88972462817147857"/>
          <c:h val="0.843218243562090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8</c:v>
                </c:pt>
                <c:pt idx="2">
                  <c:v>13</c:v>
                </c:pt>
                <c:pt idx="3">
                  <c:v>9</c:v>
                </c:pt>
                <c:pt idx="4">
                  <c:v>11</c:v>
                </c:pt>
                <c:pt idx="5">
                  <c:v>14</c:v>
                </c:pt>
                <c:pt idx="6">
                  <c:v>6</c:v>
                </c:pt>
                <c:pt idx="7">
                  <c:v>4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8.0399999999999991</c:v>
                </c:pt>
                <c:pt idx="1">
                  <c:v>6.95</c:v>
                </c:pt>
                <c:pt idx="2">
                  <c:v>7.58</c:v>
                </c:pt>
                <c:pt idx="3">
                  <c:v>8.81</c:v>
                </c:pt>
                <c:pt idx="4">
                  <c:v>8.33</c:v>
                </c:pt>
                <c:pt idx="5">
                  <c:v>9.9600000000000009</c:v>
                </c:pt>
                <c:pt idx="6">
                  <c:v>6.5</c:v>
                </c:pt>
                <c:pt idx="7">
                  <c:v>4.26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57-8041-9593-1F1542EAD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805984"/>
        <c:axId val="1213137200"/>
      </c:scatterChart>
      <c:valAx>
        <c:axId val="1212805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137200"/>
        <c:crosses val="autoZero"/>
        <c:crossBetween val="midCat"/>
      </c:valAx>
      <c:valAx>
        <c:axId val="121313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805984"/>
        <c:crosses val="autoZero"/>
        <c:crossBetween val="midCat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2004</c:v>
                </c:pt>
                <c:pt idx="1">
                  <c:v>2010</c:v>
                </c:pt>
                <c:pt idx="2">
                  <c:v>2011</c:v>
                </c:pt>
                <c:pt idx="3">
                  <c:v>2013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  <c:pt idx="7">
                  <c:v>2019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4.26</c:v>
                </c:pt>
                <c:pt idx="1">
                  <c:v>8.0399999999999991</c:v>
                </c:pt>
                <c:pt idx="2">
                  <c:v>8.33</c:v>
                </c:pt>
                <c:pt idx="3">
                  <c:v>8.9</c:v>
                </c:pt>
                <c:pt idx="4">
                  <c:v>9.6</c:v>
                </c:pt>
                <c:pt idx="5">
                  <c:v>9.8000000000000007</c:v>
                </c:pt>
                <c:pt idx="6">
                  <c:v>10.5</c:v>
                </c:pt>
                <c:pt idx="7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8AE-4947-AD8A-CE791D20F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963424"/>
        <c:axId val="1212577152"/>
      </c:scatterChart>
      <c:valAx>
        <c:axId val="1212963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577152"/>
        <c:crosses val="autoZero"/>
        <c:crossBetween val="midCat"/>
      </c:valAx>
      <c:valAx>
        <c:axId val="121257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963424"/>
        <c:crosses val="autoZero"/>
        <c:crossBetween val="midCat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0.5</c:v>
                </c:pt>
                <c:pt idx="1">
                  <c:v>0.25</c:v>
                </c:pt>
                <c:pt idx="2">
                  <c:v>0.16666666666666666</c:v>
                </c:pt>
                <c:pt idx="3">
                  <c:v>0.125</c:v>
                </c:pt>
                <c:pt idx="4">
                  <c:v>0.1</c:v>
                </c:pt>
                <c:pt idx="5">
                  <c:v>8.3333333333333329E-2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568-6340-9642-481200D28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3944432"/>
        <c:axId val="1167911424"/>
      </c:scatterChart>
      <c:valAx>
        <c:axId val="1213944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911424"/>
        <c:crosses val="autoZero"/>
        <c:crossBetween val="midCat"/>
      </c:valAx>
      <c:valAx>
        <c:axId val="116791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944432"/>
        <c:crosses val="autoZero"/>
        <c:crossBetween val="midCat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  <c:pt idx="5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58-C546-90AC-998C59EDD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3666000"/>
        <c:axId val="1213677056"/>
      </c:scatterChart>
      <c:valAx>
        <c:axId val="121366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677056"/>
        <c:crosses val="autoZero"/>
        <c:crossBetween val="midCat"/>
      </c:valAx>
      <c:valAx>
        <c:axId val="1213677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666000"/>
        <c:crosses val="autoZero"/>
        <c:crossBetween val="midCat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79AD5-44B5-4435-A5FE-CA5F519C539F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E407E4-7BAB-4CE5-BB20-1365CD837E74}">
      <dgm:prSet/>
      <dgm:spPr/>
      <dgm:t>
        <a:bodyPr/>
        <a:lstStyle/>
        <a:p>
          <a:r>
            <a:rPr lang="en-US"/>
            <a:t>Nominal</a:t>
          </a:r>
        </a:p>
      </dgm:t>
    </dgm:pt>
    <dgm:pt modelId="{DD9F24C3-4512-4FE4-A137-A7F0E72981B4}" type="parTrans" cxnId="{62887543-4852-408A-BCB1-827B5F746516}">
      <dgm:prSet/>
      <dgm:spPr/>
      <dgm:t>
        <a:bodyPr/>
        <a:lstStyle/>
        <a:p>
          <a:endParaRPr lang="en-US"/>
        </a:p>
      </dgm:t>
    </dgm:pt>
    <dgm:pt modelId="{9B099945-2285-4815-A0D9-DCD1828258B0}" type="sibTrans" cxnId="{62887543-4852-408A-BCB1-827B5F746516}">
      <dgm:prSet/>
      <dgm:spPr/>
      <dgm:t>
        <a:bodyPr/>
        <a:lstStyle/>
        <a:p>
          <a:endParaRPr lang="en-US"/>
        </a:p>
      </dgm:t>
    </dgm:pt>
    <dgm:pt modelId="{A0107C30-6C7E-4FDA-8BB2-23AD3AAEC6B7}">
      <dgm:prSet/>
      <dgm:spPr/>
      <dgm:t>
        <a:bodyPr/>
        <a:lstStyle/>
        <a:p>
          <a:r>
            <a:rPr lang="en-US"/>
            <a:t>Category/Names. Can determine equality</a:t>
          </a:r>
        </a:p>
      </dgm:t>
    </dgm:pt>
    <dgm:pt modelId="{B5233DF1-8897-45BA-A815-2C29592C0ABA}" type="parTrans" cxnId="{56FEAD4D-03B8-4E50-95FF-E3F6C2B2422F}">
      <dgm:prSet/>
      <dgm:spPr/>
      <dgm:t>
        <a:bodyPr/>
        <a:lstStyle/>
        <a:p>
          <a:endParaRPr lang="en-US"/>
        </a:p>
      </dgm:t>
    </dgm:pt>
    <dgm:pt modelId="{D1003049-D127-47D5-B25D-CF86BD4D0DE1}" type="sibTrans" cxnId="{56FEAD4D-03B8-4E50-95FF-E3F6C2B2422F}">
      <dgm:prSet/>
      <dgm:spPr/>
      <dgm:t>
        <a:bodyPr/>
        <a:lstStyle/>
        <a:p>
          <a:endParaRPr lang="en-US"/>
        </a:p>
      </dgm:t>
    </dgm:pt>
    <dgm:pt modelId="{A88C7F80-C9A3-4DE1-8FFF-DD9F90F1F9A2}">
      <dgm:prSet/>
      <dgm:spPr/>
      <dgm:t>
        <a:bodyPr/>
        <a:lstStyle/>
        <a:p>
          <a:r>
            <a:rPr lang="en-US"/>
            <a:t>Ordinal</a:t>
          </a:r>
        </a:p>
      </dgm:t>
    </dgm:pt>
    <dgm:pt modelId="{8F25901E-1EC5-477E-9B0D-FEF3A164EC2E}" type="parTrans" cxnId="{93FF0A60-E298-4EB1-B2E4-9B1725F75596}">
      <dgm:prSet/>
      <dgm:spPr/>
      <dgm:t>
        <a:bodyPr/>
        <a:lstStyle/>
        <a:p>
          <a:endParaRPr lang="en-US"/>
        </a:p>
      </dgm:t>
    </dgm:pt>
    <dgm:pt modelId="{20ED22DA-06FA-4081-8423-E89971B8B265}" type="sibTrans" cxnId="{93FF0A60-E298-4EB1-B2E4-9B1725F75596}">
      <dgm:prSet/>
      <dgm:spPr/>
      <dgm:t>
        <a:bodyPr/>
        <a:lstStyle/>
        <a:p>
          <a:endParaRPr lang="en-US"/>
        </a:p>
      </dgm:t>
    </dgm:pt>
    <dgm:pt modelId="{E74C7A15-8A87-403D-A3AD-9DA701CA7AE9}">
      <dgm:prSet/>
      <dgm:spPr/>
      <dgm:t>
        <a:bodyPr/>
        <a:lstStyle/>
        <a:p>
          <a:r>
            <a:rPr lang="en-US"/>
            <a:t>Order/Hierarchy. Can determine sets/tuples along with equality.</a:t>
          </a:r>
        </a:p>
      </dgm:t>
    </dgm:pt>
    <dgm:pt modelId="{71BBA30D-C75C-46A1-AD49-3088FC5D7D27}" type="parTrans" cxnId="{7BA532A8-0638-4AB9-B92B-ABF9B08916FE}">
      <dgm:prSet/>
      <dgm:spPr/>
      <dgm:t>
        <a:bodyPr/>
        <a:lstStyle/>
        <a:p>
          <a:endParaRPr lang="en-US"/>
        </a:p>
      </dgm:t>
    </dgm:pt>
    <dgm:pt modelId="{99D31A1E-BAB0-4222-BAD3-73F355923946}" type="sibTrans" cxnId="{7BA532A8-0638-4AB9-B92B-ABF9B08916FE}">
      <dgm:prSet/>
      <dgm:spPr/>
      <dgm:t>
        <a:bodyPr/>
        <a:lstStyle/>
        <a:p>
          <a:endParaRPr lang="en-US"/>
        </a:p>
      </dgm:t>
    </dgm:pt>
    <dgm:pt modelId="{3B0FED4E-7DA8-4820-9512-D0C9E3797FBC}">
      <dgm:prSet/>
      <dgm:spPr/>
      <dgm:t>
        <a:bodyPr/>
        <a:lstStyle/>
        <a:p>
          <a:r>
            <a:rPr lang="en-US"/>
            <a:t>Quantitative/Numerical</a:t>
          </a:r>
        </a:p>
      </dgm:t>
    </dgm:pt>
    <dgm:pt modelId="{B6B03D1E-03DC-4BAD-AF4E-99932C584648}" type="parTrans" cxnId="{0D4DA3EC-9879-45D3-B390-95838E929C46}">
      <dgm:prSet/>
      <dgm:spPr/>
      <dgm:t>
        <a:bodyPr/>
        <a:lstStyle/>
        <a:p>
          <a:endParaRPr lang="en-US"/>
        </a:p>
      </dgm:t>
    </dgm:pt>
    <dgm:pt modelId="{5096C90A-55BD-4810-BD42-AA4305EB1E41}" type="sibTrans" cxnId="{0D4DA3EC-9879-45D3-B390-95838E929C46}">
      <dgm:prSet/>
      <dgm:spPr/>
      <dgm:t>
        <a:bodyPr/>
        <a:lstStyle/>
        <a:p>
          <a:endParaRPr lang="en-US"/>
        </a:p>
      </dgm:t>
    </dgm:pt>
    <dgm:pt modelId="{02CB1933-F870-4C86-8AEA-BB97287D3B37}">
      <dgm:prSet/>
      <dgm:spPr/>
      <dgm:t>
        <a:bodyPr/>
        <a:lstStyle/>
        <a:p>
          <a:r>
            <a:rPr lang="en-US"/>
            <a:t>Can do arithmetic operations.</a:t>
          </a:r>
        </a:p>
      </dgm:t>
    </dgm:pt>
    <dgm:pt modelId="{E7FDA12A-DA2E-4BF5-B186-5AA3A73EFD52}" type="parTrans" cxnId="{F328E9AD-B1A8-4A45-8CBF-82FEF645986E}">
      <dgm:prSet/>
      <dgm:spPr/>
      <dgm:t>
        <a:bodyPr/>
        <a:lstStyle/>
        <a:p>
          <a:endParaRPr lang="en-US"/>
        </a:p>
      </dgm:t>
    </dgm:pt>
    <dgm:pt modelId="{17FDE47B-CA93-48F5-98D5-10D2C007774C}" type="sibTrans" cxnId="{F328E9AD-B1A8-4A45-8CBF-82FEF645986E}">
      <dgm:prSet/>
      <dgm:spPr/>
      <dgm:t>
        <a:bodyPr/>
        <a:lstStyle/>
        <a:p>
          <a:endParaRPr lang="en-US"/>
        </a:p>
      </dgm:t>
    </dgm:pt>
    <dgm:pt modelId="{78CBE534-AD0C-45CF-B2D1-A91E4916643F}">
      <dgm:prSet/>
      <dgm:spPr/>
      <dgm:t>
        <a:bodyPr/>
        <a:lstStyle/>
        <a:p>
          <a:r>
            <a:rPr lang="en-US"/>
            <a:t>Ex. Geographic, Spatial, Temporal</a:t>
          </a:r>
        </a:p>
      </dgm:t>
    </dgm:pt>
    <dgm:pt modelId="{335FF518-7795-4FBF-9764-F4E01B775CC0}" type="parTrans" cxnId="{22253CD1-BBDC-4991-A457-E855296C6F22}">
      <dgm:prSet/>
      <dgm:spPr/>
      <dgm:t>
        <a:bodyPr/>
        <a:lstStyle/>
        <a:p>
          <a:endParaRPr lang="en-US"/>
        </a:p>
      </dgm:t>
    </dgm:pt>
    <dgm:pt modelId="{56880547-BCAA-414C-A919-B9C151E4E0BC}" type="sibTrans" cxnId="{22253CD1-BBDC-4991-A457-E855296C6F22}">
      <dgm:prSet/>
      <dgm:spPr/>
      <dgm:t>
        <a:bodyPr/>
        <a:lstStyle/>
        <a:p>
          <a:endParaRPr lang="en-US"/>
        </a:p>
      </dgm:t>
    </dgm:pt>
    <dgm:pt modelId="{503725DD-678C-4377-B8F0-0BBB33BCF545}">
      <dgm:prSet/>
      <dgm:spPr/>
      <dgm:t>
        <a:bodyPr/>
        <a:lstStyle/>
        <a:p>
          <a:r>
            <a:rPr lang="en-US"/>
            <a:t>Importance of data type</a:t>
          </a:r>
        </a:p>
      </dgm:t>
    </dgm:pt>
    <dgm:pt modelId="{31B64DA6-1075-43EB-82AD-C1C5A8999483}" type="parTrans" cxnId="{977EC4DE-7741-455D-B22E-CEBACF750A62}">
      <dgm:prSet/>
      <dgm:spPr/>
      <dgm:t>
        <a:bodyPr/>
        <a:lstStyle/>
        <a:p>
          <a:endParaRPr lang="en-US"/>
        </a:p>
      </dgm:t>
    </dgm:pt>
    <dgm:pt modelId="{F227BCDF-10C8-4C37-BF7A-9BBB0767FA9B}" type="sibTrans" cxnId="{977EC4DE-7741-455D-B22E-CEBACF750A62}">
      <dgm:prSet/>
      <dgm:spPr/>
      <dgm:t>
        <a:bodyPr/>
        <a:lstStyle/>
        <a:p>
          <a:endParaRPr lang="en-US"/>
        </a:p>
      </dgm:t>
    </dgm:pt>
    <dgm:pt modelId="{4708125B-EC07-484B-AEFC-06C71DDDA219}">
      <dgm:prSet/>
      <dgm:spPr/>
      <dgm:t>
        <a:bodyPr/>
        <a:lstStyle/>
        <a:p>
          <a:r>
            <a:rPr lang="en-US"/>
            <a:t>Determine the axis for Visual Structure</a:t>
          </a:r>
        </a:p>
      </dgm:t>
    </dgm:pt>
    <dgm:pt modelId="{95679105-08DE-43BB-97C2-A537A71E257C}" type="parTrans" cxnId="{A534F671-2AB1-43BF-95C8-9E11A7FE193E}">
      <dgm:prSet/>
      <dgm:spPr/>
      <dgm:t>
        <a:bodyPr/>
        <a:lstStyle/>
        <a:p>
          <a:endParaRPr lang="en-US"/>
        </a:p>
      </dgm:t>
    </dgm:pt>
    <dgm:pt modelId="{4A9347D4-7BC5-4796-BD33-AEF691F1B2CC}" type="sibTrans" cxnId="{A534F671-2AB1-43BF-95C8-9E11A7FE193E}">
      <dgm:prSet/>
      <dgm:spPr/>
      <dgm:t>
        <a:bodyPr/>
        <a:lstStyle/>
        <a:p>
          <a:endParaRPr lang="en-US"/>
        </a:p>
      </dgm:t>
    </dgm:pt>
    <dgm:pt modelId="{4EBA7F8B-8236-7249-838D-47F8135CE064}" type="pres">
      <dgm:prSet presAssocID="{30779AD5-44B5-4435-A5FE-CA5F519C539F}" presName="Name0" presStyleCnt="0">
        <dgm:presLayoutVars>
          <dgm:dir/>
          <dgm:animLvl val="lvl"/>
          <dgm:resizeHandles val="exact"/>
        </dgm:presLayoutVars>
      </dgm:prSet>
      <dgm:spPr/>
    </dgm:pt>
    <dgm:pt modelId="{94950524-BFF0-A148-A24C-47EB6012713D}" type="pres">
      <dgm:prSet presAssocID="{7BE407E4-7BAB-4CE5-BB20-1365CD837E74}" presName="linNode" presStyleCnt="0"/>
      <dgm:spPr/>
    </dgm:pt>
    <dgm:pt modelId="{A4EAC09E-6925-8449-AA52-90B5568EDCC8}" type="pres">
      <dgm:prSet presAssocID="{7BE407E4-7BAB-4CE5-BB20-1365CD837E7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3D72C44-B7C3-EA48-9925-FB89EE2194FE}" type="pres">
      <dgm:prSet presAssocID="{7BE407E4-7BAB-4CE5-BB20-1365CD837E74}" presName="descendantText" presStyleLbl="alignAccFollowNode1" presStyleIdx="0" presStyleCnt="4">
        <dgm:presLayoutVars>
          <dgm:bulletEnabled val="1"/>
        </dgm:presLayoutVars>
      </dgm:prSet>
      <dgm:spPr/>
    </dgm:pt>
    <dgm:pt modelId="{81FFB38F-903A-BE40-822F-F6DFC6F52B1D}" type="pres">
      <dgm:prSet presAssocID="{9B099945-2285-4815-A0D9-DCD1828258B0}" presName="sp" presStyleCnt="0"/>
      <dgm:spPr/>
    </dgm:pt>
    <dgm:pt modelId="{49FE4CC9-0772-D44C-8DE8-E6ABE3E91DB1}" type="pres">
      <dgm:prSet presAssocID="{A88C7F80-C9A3-4DE1-8FFF-DD9F90F1F9A2}" presName="linNode" presStyleCnt="0"/>
      <dgm:spPr/>
    </dgm:pt>
    <dgm:pt modelId="{F8DA68B8-BA9A-234D-9943-5A811464DE93}" type="pres">
      <dgm:prSet presAssocID="{A88C7F80-C9A3-4DE1-8FFF-DD9F90F1F9A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E0E9A8E-FCE3-D14A-A5B3-BFB12E2201CB}" type="pres">
      <dgm:prSet presAssocID="{A88C7F80-C9A3-4DE1-8FFF-DD9F90F1F9A2}" presName="descendantText" presStyleLbl="alignAccFollowNode1" presStyleIdx="1" presStyleCnt="4">
        <dgm:presLayoutVars>
          <dgm:bulletEnabled val="1"/>
        </dgm:presLayoutVars>
      </dgm:prSet>
      <dgm:spPr/>
    </dgm:pt>
    <dgm:pt modelId="{48766B7B-7974-E149-B051-F92E2D41C9A4}" type="pres">
      <dgm:prSet presAssocID="{20ED22DA-06FA-4081-8423-E89971B8B265}" presName="sp" presStyleCnt="0"/>
      <dgm:spPr/>
    </dgm:pt>
    <dgm:pt modelId="{524E1DCA-9E02-5F47-B777-6A9BE14067DE}" type="pres">
      <dgm:prSet presAssocID="{3B0FED4E-7DA8-4820-9512-D0C9E3797FBC}" presName="linNode" presStyleCnt="0"/>
      <dgm:spPr/>
    </dgm:pt>
    <dgm:pt modelId="{D1CD5130-66A0-4446-86A2-43C9BAC0E244}" type="pres">
      <dgm:prSet presAssocID="{3B0FED4E-7DA8-4820-9512-D0C9E3797FB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84CEAC-4549-804A-BEA1-CEE3D51C9A1C}" type="pres">
      <dgm:prSet presAssocID="{3B0FED4E-7DA8-4820-9512-D0C9E3797FBC}" presName="descendantText" presStyleLbl="alignAccFollowNode1" presStyleIdx="2" presStyleCnt="4">
        <dgm:presLayoutVars>
          <dgm:bulletEnabled val="1"/>
        </dgm:presLayoutVars>
      </dgm:prSet>
      <dgm:spPr/>
    </dgm:pt>
    <dgm:pt modelId="{EAE328AB-EB4A-F746-BA93-282B1CF57749}" type="pres">
      <dgm:prSet presAssocID="{5096C90A-55BD-4810-BD42-AA4305EB1E41}" presName="sp" presStyleCnt="0"/>
      <dgm:spPr/>
    </dgm:pt>
    <dgm:pt modelId="{A52DDE8A-860A-C747-89B7-21413500B2D0}" type="pres">
      <dgm:prSet presAssocID="{503725DD-678C-4377-B8F0-0BBB33BCF545}" presName="linNode" presStyleCnt="0"/>
      <dgm:spPr/>
    </dgm:pt>
    <dgm:pt modelId="{47D15F15-65C2-174F-966F-74A788663CF4}" type="pres">
      <dgm:prSet presAssocID="{503725DD-678C-4377-B8F0-0BBB33BCF54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4BB4C9F-DB86-374E-911C-7B6C8C00141A}" type="pres">
      <dgm:prSet presAssocID="{503725DD-678C-4377-B8F0-0BBB33BCF54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E52B20A-425F-214D-8AB2-6B8E43AD2A9B}" type="presOf" srcId="{7BE407E4-7BAB-4CE5-BB20-1365CD837E74}" destId="{A4EAC09E-6925-8449-AA52-90B5568EDCC8}" srcOrd="0" destOrd="0" presId="urn:microsoft.com/office/officeart/2005/8/layout/vList5"/>
    <dgm:cxn modelId="{2B8FE40A-AD52-6B4A-93E1-AC4DFA247C33}" type="presOf" srcId="{3B0FED4E-7DA8-4820-9512-D0C9E3797FBC}" destId="{D1CD5130-66A0-4446-86A2-43C9BAC0E244}" srcOrd="0" destOrd="0" presId="urn:microsoft.com/office/officeart/2005/8/layout/vList5"/>
    <dgm:cxn modelId="{1E1D9017-2269-A54C-8400-A5DFCDCA2AF0}" type="presOf" srcId="{78CBE534-AD0C-45CF-B2D1-A91E4916643F}" destId="{1384CEAC-4549-804A-BEA1-CEE3D51C9A1C}" srcOrd="0" destOrd="1" presId="urn:microsoft.com/office/officeart/2005/8/layout/vList5"/>
    <dgm:cxn modelId="{640D4E1C-4EDD-F94B-82B5-76E4C17F3517}" type="presOf" srcId="{A88C7F80-C9A3-4DE1-8FFF-DD9F90F1F9A2}" destId="{F8DA68B8-BA9A-234D-9943-5A811464DE93}" srcOrd="0" destOrd="0" presId="urn:microsoft.com/office/officeart/2005/8/layout/vList5"/>
    <dgm:cxn modelId="{404ECA35-4145-DC42-88E5-B49644ADB01B}" type="presOf" srcId="{02CB1933-F870-4C86-8AEA-BB97287D3B37}" destId="{1384CEAC-4549-804A-BEA1-CEE3D51C9A1C}" srcOrd="0" destOrd="0" presId="urn:microsoft.com/office/officeart/2005/8/layout/vList5"/>
    <dgm:cxn modelId="{1670BF41-998F-9841-B6E2-969C94169D46}" type="presOf" srcId="{4708125B-EC07-484B-AEFC-06C71DDDA219}" destId="{04BB4C9F-DB86-374E-911C-7B6C8C00141A}" srcOrd="0" destOrd="0" presId="urn:microsoft.com/office/officeart/2005/8/layout/vList5"/>
    <dgm:cxn modelId="{62887543-4852-408A-BCB1-827B5F746516}" srcId="{30779AD5-44B5-4435-A5FE-CA5F519C539F}" destId="{7BE407E4-7BAB-4CE5-BB20-1365CD837E74}" srcOrd="0" destOrd="0" parTransId="{DD9F24C3-4512-4FE4-A137-A7F0E72981B4}" sibTransId="{9B099945-2285-4815-A0D9-DCD1828258B0}"/>
    <dgm:cxn modelId="{56FEAD4D-03B8-4E50-95FF-E3F6C2B2422F}" srcId="{7BE407E4-7BAB-4CE5-BB20-1365CD837E74}" destId="{A0107C30-6C7E-4FDA-8BB2-23AD3AAEC6B7}" srcOrd="0" destOrd="0" parTransId="{B5233DF1-8897-45BA-A815-2C29592C0ABA}" sibTransId="{D1003049-D127-47D5-B25D-CF86BD4D0DE1}"/>
    <dgm:cxn modelId="{93FF0A60-E298-4EB1-B2E4-9B1725F75596}" srcId="{30779AD5-44B5-4435-A5FE-CA5F519C539F}" destId="{A88C7F80-C9A3-4DE1-8FFF-DD9F90F1F9A2}" srcOrd="1" destOrd="0" parTransId="{8F25901E-1EC5-477E-9B0D-FEF3A164EC2E}" sibTransId="{20ED22DA-06FA-4081-8423-E89971B8B265}"/>
    <dgm:cxn modelId="{A534F671-2AB1-43BF-95C8-9E11A7FE193E}" srcId="{503725DD-678C-4377-B8F0-0BBB33BCF545}" destId="{4708125B-EC07-484B-AEFC-06C71DDDA219}" srcOrd="0" destOrd="0" parTransId="{95679105-08DE-43BB-97C2-A537A71E257C}" sibTransId="{4A9347D4-7BC5-4796-BD33-AEF691F1B2CC}"/>
    <dgm:cxn modelId="{92816179-51D6-424B-8E67-460C7E94B360}" type="presOf" srcId="{A0107C30-6C7E-4FDA-8BB2-23AD3AAEC6B7}" destId="{F3D72C44-B7C3-EA48-9925-FB89EE2194FE}" srcOrd="0" destOrd="0" presId="urn:microsoft.com/office/officeart/2005/8/layout/vList5"/>
    <dgm:cxn modelId="{7BA532A8-0638-4AB9-B92B-ABF9B08916FE}" srcId="{A88C7F80-C9A3-4DE1-8FFF-DD9F90F1F9A2}" destId="{E74C7A15-8A87-403D-A3AD-9DA701CA7AE9}" srcOrd="0" destOrd="0" parTransId="{71BBA30D-C75C-46A1-AD49-3088FC5D7D27}" sibTransId="{99D31A1E-BAB0-4222-BAD3-73F355923946}"/>
    <dgm:cxn modelId="{F328E9AD-B1A8-4A45-8CBF-82FEF645986E}" srcId="{3B0FED4E-7DA8-4820-9512-D0C9E3797FBC}" destId="{02CB1933-F870-4C86-8AEA-BB97287D3B37}" srcOrd="0" destOrd="0" parTransId="{E7FDA12A-DA2E-4BF5-B186-5AA3A73EFD52}" sibTransId="{17FDE47B-CA93-48F5-98D5-10D2C007774C}"/>
    <dgm:cxn modelId="{22253CD1-BBDC-4991-A457-E855296C6F22}" srcId="{3B0FED4E-7DA8-4820-9512-D0C9E3797FBC}" destId="{78CBE534-AD0C-45CF-B2D1-A91E4916643F}" srcOrd="1" destOrd="0" parTransId="{335FF518-7795-4FBF-9764-F4E01B775CC0}" sibTransId="{56880547-BCAA-414C-A919-B9C151E4E0BC}"/>
    <dgm:cxn modelId="{478AD2D7-3D9D-5449-88E8-6DF63965D521}" type="presOf" srcId="{30779AD5-44B5-4435-A5FE-CA5F519C539F}" destId="{4EBA7F8B-8236-7249-838D-47F8135CE064}" srcOrd="0" destOrd="0" presId="urn:microsoft.com/office/officeart/2005/8/layout/vList5"/>
    <dgm:cxn modelId="{977EC4DE-7741-455D-B22E-CEBACF750A62}" srcId="{30779AD5-44B5-4435-A5FE-CA5F519C539F}" destId="{503725DD-678C-4377-B8F0-0BBB33BCF545}" srcOrd="3" destOrd="0" parTransId="{31B64DA6-1075-43EB-82AD-C1C5A8999483}" sibTransId="{F227BCDF-10C8-4C37-BF7A-9BBB0767FA9B}"/>
    <dgm:cxn modelId="{50530BDF-7AF9-CD4C-9B2D-950938953882}" type="presOf" srcId="{E74C7A15-8A87-403D-A3AD-9DA701CA7AE9}" destId="{CE0E9A8E-FCE3-D14A-A5B3-BFB12E2201CB}" srcOrd="0" destOrd="0" presId="urn:microsoft.com/office/officeart/2005/8/layout/vList5"/>
    <dgm:cxn modelId="{BFE7D0E6-5AEE-8548-BC9C-752FDF8EDEE3}" type="presOf" srcId="{503725DD-678C-4377-B8F0-0BBB33BCF545}" destId="{47D15F15-65C2-174F-966F-74A788663CF4}" srcOrd="0" destOrd="0" presId="urn:microsoft.com/office/officeart/2005/8/layout/vList5"/>
    <dgm:cxn modelId="{0D4DA3EC-9879-45D3-B390-95838E929C46}" srcId="{30779AD5-44B5-4435-A5FE-CA5F519C539F}" destId="{3B0FED4E-7DA8-4820-9512-D0C9E3797FBC}" srcOrd="2" destOrd="0" parTransId="{B6B03D1E-03DC-4BAD-AF4E-99932C584648}" sibTransId="{5096C90A-55BD-4810-BD42-AA4305EB1E41}"/>
    <dgm:cxn modelId="{7357286D-E822-0744-8D2F-A6B28A0DC8EC}" type="presParOf" srcId="{4EBA7F8B-8236-7249-838D-47F8135CE064}" destId="{94950524-BFF0-A148-A24C-47EB6012713D}" srcOrd="0" destOrd="0" presId="urn:microsoft.com/office/officeart/2005/8/layout/vList5"/>
    <dgm:cxn modelId="{6152CFAA-B7A4-FF46-9F88-40709BA64E32}" type="presParOf" srcId="{94950524-BFF0-A148-A24C-47EB6012713D}" destId="{A4EAC09E-6925-8449-AA52-90B5568EDCC8}" srcOrd="0" destOrd="0" presId="urn:microsoft.com/office/officeart/2005/8/layout/vList5"/>
    <dgm:cxn modelId="{D765A120-CE99-3C4B-804A-81A9B869D37B}" type="presParOf" srcId="{94950524-BFF0-A148-A24C-47EB6012713D}" destId="{F3D72C44-B7C3-EA48-9925-FB89EE2194FE}" srcOrd="1" destOrd="0" presId="urn:microsoft.com/office/officeart/2005/8/layout/vList5"/>
    <dgm:cxn modelId="{5C405107-F0CC-4E46-975D-34F65F07FC75}" type="presParOf" srcId="{4EBA7F8B-8236-7249-838D-47F8135CE064}" destId="{81FFB38F-903A-BE40-822F-F6DFC6F52B1D}" srcOrd="1" destOrd="0" presId="urn:microsoft.com/office/officeart/2005/8/layout/vList5"/>
    <dgm:cxn modelId="{65E2BDE5-3628-1D44-8196-6F71108450DC}" type="presParOf" srcId="{4EBA7F8B-8236-7249-838D-47F8135CE064}" destId="{49FE4CC9-0772-D44C-8DE8-E6ABE3E91DB1}" srcOrd="2" destOrd="0" presId="urn:microsoft.com/office/officeart/2005/8/layout/vList5"/>
    <dgm:cxn modelId="{F1CF75F2-6EE9-8549-A186-A544DABEA672}" type="presParOf" srcId="{49FE4CC9-0772-D44C-8DE8-E6ABE3E91DB1}" destId="{F8DA68B8-BA9A-234D-9943-5A811464DE93}" srcOrd="0" destOrd="0" presId="urn:microsoft.com/office/officeart/2005/8/layout/vList5"/>
    <dgm:cxn modelId="{D9735C0E-8731-7846-A753-84477820C369}" type="presParOf" srcId="{49FE4CC9-0772-D44C-8DE8-E6ABE3E91DB1}" destId="{CE0E9A8E-FCE3-D14A-A5B3-BFB12E2201CB}" srcOrd="1" destOrd="0" presId="urn:microsoft.com/office/officeart/2005/8/layout/vList5"/>
    <dgm:cxn modelId="{C53A2044-CA66-5C4E-9D67-FADB9E2A35AA}" type="presParOf" srcId="{4EBA7F8B-8236-7249-838D-47F8135CE064}" destId="{48766B7B-7974-E149-B051-F92E2D41C9A4}" srcOrd="3" destOrd="0" presId="urn:microsoft.com/office/officeart/2005/8/layout/vList5"/>
    <dgm:cxn modelId="{D6658878-2C83-2044-A529-BF7C5EB2BEB6}" type="presParOf" srcId="{4EBA7F8B-8236-7249-838D-47F8135CE064}" destId="{524E1DCA-9E02-5F47-B777-6A9BE14067DE}" srcOrd="4" destOrd="0" presId="urn:microsoft.com/office/officeart/2005/8/layout/vList5"/>
    <dgm:cxn modelId="{8FC164E4-1777-4548-85CB-49AE239E21E0}" type="presParOf" srcId="{524E1DCA-9E02-5F47-B777-6A9BE14067DE}" destId="{D1CD5130-66A0-4446-86A2-43C9BAC0E244}" srcOrd="0" destOrd="0" presId="urn:microsoft.com/office/officeart/2005/8/layout/vList5"/>
    <dgm:cxn modelId="{C23D30DF-AEEF-0143-B309-F617C300D0EC}" type="presParOf" srcId="{524E1DCA-9E02-5F47-B777-6A9BE14067DE}" destId="{1384CEAC-4549-804A-BEA1-CEE3D51C9A1C}" srcOrd="1" destOrd="0" presId="urn:microsoft.com/office/officeart/2005/8/layout/vList5"/>
    <dgm:cxn modelId="{112819E6-3FDA-4B4B-97E6-80F9CCF82590}" type="presParOf" srcId="{4EBA7F8B-8236-7249-838D-47F8135CE064}" destId="{EAE328AB-EB4A-F746-BA93-282B1CF57749}" srcOrd="5" destOrd="0" presId="urn:microsoft.com/office/officeart/2005/8/layout/vList5"/>
    <dgm:cxn modelId="{E0A34477-46E2-0B42-AA7B-5455D84E05C9}" type="presParOf" srcId="{4EBA7F8B-8236-7249-838D-47F8135CE064}" destId="{A52DDE8A-860A-C747-89B7-21413500B2D0}" srcOrd="6" destOrd="0" presId="urn:microsoft.com/office/officeart/2005/8/layout/vList5"/>
    <dgm:cxn modelId="{34A3AB21-3F57-2C41-9DDD-7C0A6D3FF700}" type="presParOf" srcId="{A52DDE8A-860A-C747-89B7-21413500B2D0}" destId="{47D15F15-65C2-174F-966F-74A788663CF4}" srcOrd="0" destOrd="0" presId="urn:microsoft.com/office/officeart/2005/8/layout/vList5"/>
    <dgm:cxn modelId="{B3DAC86B-FCAE-AF42-9119-29349408746C}" type="presParOf" srcId="{A52DDE8A-860A-C747-89B7-21413500B2D0}" destId="{04BB4C9F-DB86-374E-911C-7B6C8C0014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72C44-B7C3-EA48-9925-FB89EE2194FE}">
      <dsp:nvSpPr>
        <dsp:cNvPr id="0" name=""/>
        <dsp:cNvSpPr/>
      </dsp:nvSpPr>
      <dsp:spPr>
        <a:xfrm rot="5400000">
          <a:off x="4028107" y="-1519376"/>
          <a:ext cx="958958" cy="424243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Category/Names. Can determine equality</a:t>
          </a:r>
        </a:p>
      </dsp:txBody>
      <dsp:txXfrm rot="-5400000">
        <a:off x="2386369" y="169174"/>
        <a:ext cx="4195622" cy="865334"/>
      </dsp:txXfrm>
    </dsp:sp>
    <dsp:sp modelId="{A4EAC09E-6925-8449-AA52-90B5568EDCC8}">
      <dsp:nvSpPr>
        <dsp:cNvPr id="0" name=""/>
        <dsp:cNvSpPr/>
      </dsp:nvSpPr>
      <dsp:spPr>
        <a:xfrm>
          <a:off x="0" y="2492"/>
          <a:ext cx="2386369" cy="11986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Nominal</a:t>
          </a:r>
        </a:p>
      </dsp:txBody>
      <dsp:txXfrm>
        <a:off x="58516" y="61008"/>
        <a:ext cx="2269337" cy="1081665"/>
      </dsp:txXfrm>
    </dsp:sp>
    <dsp:sp modelId="{CE0E9A8E-FCE3-D14A-A5B3-BFB12E2201CB}">
      <dsp:nvSpPr>
        <dsp:cNvPr id="0" name=""/>
        <dsp:cNvSpPr/>
      </dsp:nvSpPr>
      <dsp:spPr>
        <a:xfrm rot="5400000">
          <a:off x="4028107" y="-260743"/>
          <a:ext cx="958958" cy="4242434"/>
        </a:xfrm>
        <a:prstGeom prst="round2SameRect">
          <a:avLst/>
        </a:prstGeom>
        <a:solidFill>
          <a:schemeClr val="accent2">
            <a:tint val="40000"/>
            <a:alpha val="90000"/>
            <a:hueOff val="-1363946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6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Order/Hierarchy. Can determine sets/tuples along with equality.</a:t>
          </a:r>
        </a:p>
      </dsp:txBody>
      <dsp:txXfrm rot="-5400000">
        <a:off x="2386369" y="1427807"/>
        <a:ext cx="4195622" cy="865334"/>
      </dsp:txXfrm>
    </dsp:sp>
    <dsp:sp modelId="{F8DA68B8-BA9A-234D-9943-5A811464DE93}">
      <dsp:nvSpPr>
        <dsp:cNvPr id="0" name=""/>
        <dsp:cNvSpPr/>
      </dsp:nvSpPr>
      <dsp:spPr>
        <a:xfrm>
          <a:off x="0" y="1261125"/>
          <a:ext cx="2386369" cy="1198697"/>
        </a:xfrm>
        <a:prstGeom prst="roundRect">
          <a:avLst/>
        </a:prstGeom>
        <a:solidFill>
          <a:schemeClr val="accent2">
            <a:hueOff val="-988095"/>
            <a:satOff val="4733"/>
            <a:lumOff val="43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Ordinal</a:t>
          </a:r>
        </a:p>
      </dsp:txBody>
      <dsp:txXfrm>
        <a:off x="58516" y="1319641"/>
        <a:ext cx="2269337" cy="1081665"/>
      </dsp:txXfrm>
    </dsp:sp>
    <dsp:sp modelId="{1384CEAC-4549-804A-BEA1-CEE3D51C9A1C}">
      <dsp:nvSpPr>
        <dsp:cNvPr id="0" name=""/>
        <dsp:cNvSpPr/>
      </dsp:nvSpPr>
      <dsp:spPr>
        <a:xfrm rot="5400000">
          <a:off x="4028107" y="997889"/>
          <a:ext cx="958958" cy="4242434"/>
        </a:xfrm>
        <a:prstGeom prst="round2SameRect">
          <a:avLst/>
        </a:prstGeom>
        <a:solidFill>
          <a:schemeClr val="accent2">
            <a:tint val="40000"/>
            <a:alpha val="90000"/>
            <a:hueOff val="-2727893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3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Can do arithmetic operations.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Ex. Geographic, Spatial, Temporal</a:t>
          </a:r>
        </a:p>
      </dsp:txBody>
      <dsp:txXfrm rot="-5400000">
        <a:off x="2386369" y="2686439"/>
        <a:ext cx="4195622" cy="865334"/>
      </dsp:txXfrm>
    </dsp:sp>
    <dsp:sp modelId="{D1CD5130-66A0-4446-86A2-43C9BAC0E244}">
      <dsp:nvSpPr>
        <dsp:cNvPr id="0" name=""/>
        <dsp:cNvSpPr/>
      </dsp:nvSpPr>
      <dsp:spPr>
        <a:xfrm>
          <a:off x="0" y="2519757"/>
          <a:ext cx="2386369" cy="1198697"/>
        </a:xfrm>
        <a:prstGeom prst="roundRect">
          <a:avLst/>
        </a:prstGeom>
        <a:solidFill>
          <a:schemeClr val="accent2">
            <a:hueOff val="-1976191"/>
            <a:satOff val="9467"/>
            <a:lumOff val="875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Quantitative/Numerical</a:t>
          </a:r>
        </a:p>
      </dsp:txBody>
      <dsp:txXfrm>
        <a:off x="58516" y="2578273"/>
        <a:ext cx="2269337" cy="1081665"/>
      </dsp:txXfrm>
    </dsp:sp>
    <dsp:sp modelId="{04BB4C9F-DB86-374E-911C-7B6C8C00141A}">
      <dsp:nvSpPr>
        <dsp:cNvPr id="0" name=""/>
        <dsp:cNvSpPr/>
      </dsp:nvSpPr>
      <dsp:spPr>
        <a:xfrm rot="5400000">
          <a:off x="4028107" y="2256522"/>
          <a:ext cx="958958" cy="4242434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Determine the axis for Visual Structure</a:t>
          </a:r>
        </a:p>
      </dsp:txBody>
      <dsp:txXfrm rot="-5400000">
        <a:off x="2386369" y="3945072"/>
        <a:ext cx="4195622" cy="865334"/>
      </dsp:txXfrm>
    </dsp:sp>
    <dsp:sp modelId="{47D15F15-65C2-174F-966F-74A788663CF4}">
      <dsp:nvSpPr>
        <dsp:cNvPr id="0" name=""/>
        <dsp:cNvSpPr/>
      </dsp:nvSpPr>
      <dsp:spPr>
        <a:xfrm>
          <a:off x="0" y="3778390"/>
          <a:ext cx="2386369" cy="1198697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Importance of data type</a:t>
          </a:r>
        </a:p>
      </dsp:txBody>
      <dsp:txXfrm>
        <a:off x="58516" y="3836906"/>
        <a:ext cx="2269337" cy="1081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9T14:10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24575,'24'0'0,"2"0"0,1 0 0,-1 0 0,0 0 0,-10 0 0,9 0 0,-10 0 0,18 0 0,-10 0 0,9 0 0,-11 0 0,-1 0 0,-5 0 0,-1 0 0,12 0 0,-7 0 0,13 0 0,-12 0 0,0 0 0,-4 0 0,8 0 0,5 0 0,-4 0 0,12 0 0,-21 0 0,5 0 0,-2 0 0,-9 0 0,15 0 0,-8 0 0,14 0 0,-9 0 0,-1 0 0,-2 0 0,-4 0 0,18 0 0,-5 0 0,6 0 0,-8 0 0,-6 0 0,1 0 0,-6 0 0,-1 0 0,0 0 0,7 0 0,0 0 0,5 0 0,-11 0 0,4 0 0,-8 0 0,8 0 0,-9 0 0,4 0 0,-5 0 0,11 0 0,-4 0 0,10 0 0,-6 0 0,-4 0 0,2 0 0,12 0 0,0 0 0,12 0 0,-15 0 0,-6 0 0,-2 0 0,-4 0 0,18 0 0,-10 0 0,10 0 0,-13 0 0,0 0 0,-5 0 0,-1 0 0,0 0 0,-4 0 0,4 0 0,-4 0 0,4 0 0,1 0 0,5 0 0,0 0 0,13 0 0,-10 0 0,15 0 0,-11 0 0,1 0 0,-2 0 0,-6 0 0,-5 0 0,-1 0 0,-5 0 0,5 4 0,1-3 0,14 4 0,-11-5 0,5 0 0,-14 0 0,0 0 0,0 0 0,0 0 0,0 0 0,0 0 0,0 0 0,4 0 0,2 0 0,6 0 0,-6 0 0,4 0 0,-4 0 0,0 0 0,-1 0 0,-5 0 0,0 0 0,-4-4 0,3 3 0,8-4 0,1 5 0,9 0 0,0 0 0,15 0 0,-4 0 0,10 0 0,-20 0 0,5 0 0,-11 0 0,0 0 0,-7 0 0,-5 0 0,0 0 0,0-4 0,-3 0 0,2-1 0,-7-3 0,6 7 0,-2-6 0,15 6 0,-4-3 0,10 0 0,-6-2 0,0 0 0,20-4 0,-9 8 0,16-8 0,-14 8 0,-5-2 0,-7-1 0,-3 4 0,-7-7 0,20 2 0,-13 0 0,15-4 0,-13 9 0,0-8 0,-5 8 0,-1-3 0,-5 4 0,1-5 0,-1 4 0,0-3 0,-8 4 0,2 4 0,-6 18 0,3-13 0,0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9T14:11:4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9T14:12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24575,'39'0'0,"10"0"0,8 0 0,17 0 0,11 0 0,1 0-596,-30 0 1,0 0 595,43 0 0,-42 0 0,1 0 0,-6 0 0,0 0 0,6 0 0,0 0 0,-5 0 0,1 0 0,8 0 0,1 0 0,-4 0 0,0 0 0,4 0 0,1 0 0,2 0 0,-4 0 0,31 0 0,-34 0 0,0 0 0,23 0 0,-25 0 0,1 0 0,38 0 0,-44 0 0,-2 0 173,28 0-173,13 0 0,-24 0 0,6 0 0,-15 0 0,-2 0 0,-8 0 0,0 0 894,0 0-894,-7 0 124,-1 0-124,-7 0 0,-6 0 0,-1 0 0,-6 0 0,-4 0 0,-2 0 0,-5 0 0,0 0 0,0 0 0,10 0 0,-2 0 0,9 0 0,-6 0 0,0 0 0,20 0 0,-9 0 0,16 0 0,-14 0 0,-6 0 0,-1 0 0,-6 0 0,-5 0 0,-1 0 0,-5 4 0,0-3 0,-4 6 0,10-6 0,3 3 0,11-4 0,4-5 0,23 4 0,-11-4 0,19 5 0,-22 0 0,4 0 0,-17 0 0,4 0 0,-18 0 0,-1 0 0,-5 0 0,0 0 0,-4 0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tiff"/><Relationship Id="rId7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7D15-C4CB-6A4F-98E2-D4C65B25A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376" y="2404534"/>
            <a:ext cx="8823627" cy="1646302"/>
          </a:xfrm>
        </p:spPr>
        <p:txBody>
          <a:bodyPr/>
          <a:lstStyle/>
          <a:p>
            <a:r>
              <a:rPr lang="en-US" dirty="0"/>
              <a:t>Visualization</a:t>
            </a:r>
            <a:br>
              <a:rPr lang="en-US" dirty="0"/>
            </a:br>
            <a:r>
              <a:rPr lang="en-US" dirty="0"/>
              <a:t>For: Cognitive Amplification How : Reference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31701-5200-464B-8BE0-631C9007F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Babloo Markose</a:t>
            </a:r>
          </a:p>
        </p:txBody>
      </p:sp>
    </p:spTree>
    <p:extLst>
      <p:ext uri="{BB962C8B-B14F-4D97-AF65-F5344CB8AC3E}">
        <p14:creationId xmlns:p14="http://schemas.microsoft.com/office/powerpoint/2010/main" val="231120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08800-7F9D-6048-A2B1-20C875BB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5EDE-4B93-414E-AA34-D3FE66A0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57300"/>
            <a:ext cx="9834880" cy="5326379"/>
          </a:xfrm>
        </p:spPr>
        <p:txBody>
          <a:bodyPr/>
          <a:lstStyle/>
          <a:p>
            <a:r>
              <a:rPr lang="en-US" dirty="0"/>
              <a:t>Transformation</a:t>
            </a:r>
          </a:p>
          <a:p>
            <a:pPr lvl="1"/>
            <a:r>
              <a:rPr lang="en-US" dirty="0"/>
              <a:t>Data Transformations map Raw Data into Data Tables, </a:t>
            </a:r>
          </a:p>
          <a:p>
            <a:pPr lvl="2"/>
            <a:r>
              <a:rPr lang="en-US" dirty="0"/>
              <a:t>relational descriptions of data </a:t>
            </a:r>
          </a:p>
          <a:p>
            <a:pPr lvl="2"/>
            <a:r>
              <a:rPr lang="en-US" dirty="0"/>
              <a:t>include metadata.</a:t>
            </a:r>
          </a:p>
          <a:p>
            <a:pPr lvl="1"/>
            <a:r>
              <a:rPr lang="en-US" dirty="0"/>
              <a:t>Visual Mappings transform Data Tables into Visual Structures, structures that combine spatial substrates, marks and graphical properties.</a:t>
            </a:r>
          </a:p>
          <a:p>
            <a:pPr lvl="1"/>
            <a:r>
              <a:rPr lang="en-US" dirty="0"/>
              <a:t>View Transformations create Views of the Visual Structures </a:t>
            </a:r>
          </a:p>
          <a:p>
            <a:pPr lvl="2"/>
            <a:r>
              <a:rPr lang="en-US" dirty="0"/>
              <a:t> specifying graphical parameters such as position, scaling and clipping. </a:t>
            </a:r>
          </a:p>
          <a:p>
            <a:pPr lvl="1"/>
            <a:r>
              <a:rPr lang="en-US" dirty="0"/>
              <a:t>User interaction </a:t>
            </a:r>
          </a:p>
          <a:p>
            <a:pPr lvl="2"/>
            <a:r>
              <a:rPr lang="en-US" dirty="0"/>
              <a:t>controls of these transformations, </a:t>
            </a:r>
          </a:p>
          <a:p>
            <a:pPr lvl="2"/>
            <a:r>
              <a:rPr lang="en-US" dirty="0"/>
              <a:t>restricting the view to certain data ranges, ex. changing the nature of the transformation.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9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87E0-164B-B149-98C6-DB34A2A5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100"/>
          </a:xfrm>
        </p:spPr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75340-4B8C-C149-9133-DFF2894B8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2700"/>
            <a:ext cx="5979498" cy="5460999"/>
          </a:xfrm>
        </p:spPr>
        <p:txBody>
          <a:bodyPr>
            <a:normAutofit/>
          </a:bodyPr>
          <a:lstStyle/>
          <a:p>
            <a:r>
              <a:rPr lang="en-US" dirty="0"/>
              <a:t>Data Table </a:t>
            </a:r>
          </a:p>
          <a:p>
            <a:pPr lvl="1"/>
            <a:r>
              <a:rPr lang="en-US" dirty="0"/>
              <a:t>Brings structure to data </a:t>
            </a:r>
          </a:p>
          <a:p>
            <a:pPr lvl="1"/>
            <a:r>
              <a:rPr lang="en-US" dirty="0"/>
              <a:t>Visual representation of mathematical function </a:t>
            </a:r>
          </a:p>
          <a:p>
            <a:pPr lvl="1"/>
            <a:r>
              <a:rPr lang="en-US" dirty="0"/>
              <a:t>Determines Dimensionality of relation between tables</a:t>
            </a:r>
          </a:p>
          <a:p>
            <a:pPr lvl="1"/>
            <a:r>
              <a:rPr lang="en-US" dirty="0"/>
              <a:t>Choose visual structure</a:t>
            </a:r>
          </a:p>
          <a:p>
            <a:pPr lvl="1"/>
            <a:r>
              <a:rPr lang="en-US" dirty="0"/>
              <a:t>Table, Tuple, Attribute</a:t>
            </a:r>
          </a:p>
          <a:p>
            <a:pPr lvl="1"/>
            <a:r>
              <a:rPr lang="en-US" dirty="0"/>
              <a:t>Unique id for each record</a:t>
            </a:r>
          </a:p>
          <a:p>
            <a:r>
              <a:rPr lang="en-US" dirty="0"/>
              <a:t>Visual structure</a:t>
            </a:r>
          </a:p>
          <a:p>
            <a:r>
              <a:rPr lang="en-US" dirty="0"/>
              <a:t>View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 descr="A close up of a black background&#13;&#10;&#13;&#10;Description automatically generated">
            <a:extLst>
              <a:ext uri="{FF2B5EF4-FFF2-40B4-BE49-F238E27FC236}">
                <a16:creationId xmlns:a16="http://schemas.microsoft.com/office/drawing/2014/main" id="{55A043C2-F43A-AF42-8F07-851896BA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816" y="114301"/>
            <a:ext cx="5372100" cy="2336800"/>
          </a:xfrm>
          <a:prstGeom prst="rect">
            <a:avLst/>
          </a:prstGeom>
        </p:spPr>
      </p:pic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0931D84-C464-4140-98EB-BE34557F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16" y="2806700"/>
            <a:ext cx="5372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8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60524-59B0-6447-BD9E-7BD191C2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3700"/>
              <a:t>Data Table Characteristics: Data Types</a:t>
            </a:r>
            <a:br>
              <a:rPr lang="en-US" sz="3700"/>
            </a:br>
            <a:endParaRPr lang="en-US" sz="3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890444-82A1-4739-90A1-0B9176182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6738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21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8DD6-6621-5745-B49E-9AAD2320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Table Characteristics: Meta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2F89-A3CF-3F41-973A-A60C2201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4753"/>
            <a:ext cx="8596668" cy="1463039"/>
          </a:xfrm>
        </p:spPr>
        <p:txBody>
          <a:bodyPr/>
          <a:lstStyle/>
          <a:p>
            <a:r>
              <a:rPr lang="en-US" dirty="0"/>
              <a:t>Descriptive information of the data in the data table</a:t>
            </a:r>
          </a:p>
          <a:p>
            <a:r>
              <a:rPr lang="en-US" dirty="0"/>
              <a:t>Gives information on structure of the table</a:t>
            </a:r>
          </a:p>
          <a:p>
            <a:r>
              <a:rPr lang="en-US" dirty="0"/>
              <a:t>For example data type of an attribute or constraints on values a attribute can take etc.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FC7E16-3F5E-9C4B-9714-AE9523AFBDA1}"/>
              </a:ext>
            </a:extLst>
          </p:cNvPr>
          <p:cNvSpPr txBox="1">
            <a:spLocks/>
          </p:cNvSpPr>
          <p:nvPr/>
        </p:nvSpPr>
        <p:spPr>
          <a:xfrm>
            <a:off x="589475" y="3429000"/>
            <a:ext cx="11013050" cy="750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700" dirty="0"/>
              <a:t>Data 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200AC-B684-A94F-AA40-EFD095F47F41}"/>
              </a:ext>
            </a:extLst>
          </p:cNvPr>
          <p:cNvSpPr txBox="1"/>
          <p:nvPr/>
        </p:nvSpPr>
        <p:spPr>
          <a:xfrm>
            <a:off x="677334" y="4406392"/>
            <a:ext cx="8596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Value to derived value (Std. deviation from variance)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Value to derived structure(Sorting)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Structure to derived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Structure to derived structure</a:t>
            </a:r>
          </a:p>
        </p:txBody>
      </p:sp>
    </p:spTree>
    <p:extLst>
      <p:ext uri="{BB962C8B-B14F-4D97-AF65-F5344CB8AC3E}">
        <p14:creationId xmlns:p14="http://schemas.microsoft.com/office/powerpoint/2010/main" val="263165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F10CA78-5A61-7B49-9556-C4AEEE41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34"/>
            <a:ext cx="4044442" cy="3854450"/>
          </a:xfrm>
          <a:prstGeom prst="rect">
            <a:avLst/>
          </a:prstGeom>
        </p:spPr>
      </p:pic>
      <p:pic>
        <p:nvPicPr>
          <p:cNvPr id="9" name="Picture 8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A8E2D64D-9D2E-444D-9D71-A1D92AC8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442" y="132334"/>
            <a:ext cx="4637361" cy="38544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D3044F-140E-4A4F-BE45-2438DD1B7E08}"/>
              </a:ext>
            </a:extLst>
          </p:cNvPr>
          <p:cNvCxnSpPr>
            <a:cxnSpLocks/>
          </p:cNvCxnSpPr>
          <p:nvPr/>
        </p:nvCxnSpPr>
        <p:spPr>
          <a:xfrm flipV="1">
            <a:off x="475488" y="859536"/>
            <a:ext cx="3895344" cy="60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B10997-349A-9047-8415-0AB5BA9E2945}"/>
              </a:ext>
            </a:extLst>
          </p:cNvPr>
          <p:cNvCxnSpPr>
            <a:cxnSpLocks/>
          </p:cNvCxnSpPr>
          <p:nvPr/>
        </p:nvCxnSpPr>
        <p:spPr>
          <a:xfrm flipV="1">
            <a:off x="475488" y="1078992"/>
            <a:ext cx="3895344" cy="3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E5BF15-A5B1-F546-BFFE-84B99377D7A8}"/>
              </a:ext>
            </a:extLst>
          </p:cNvPr>
          <p:cNvCxnSpPr>
            <a:cxnSpLocks/>
          </p:cNvCxnSpPr>
          <p:nvPr/>
        </p:nvCxnSpPr>
        <p:spPr>
          <a:xfrm flipV="1">
            <a:off x="475488" y="1298448"/>
            <a:ext cx="4187952" cy="16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045ED4-F250-6E42-9618-7676D075D70D}"/>
              </a:ext>
            </a:extLst>
          </p:cNvPr>
          <p:cNvCxnSpPr>
            <a:cxnSpLocks/>
          </p:cNvCxnSpPr>
          <p:nvPr/>
        </p:nvCxnSpPr>
        <p:spPr>
          <a:xfrm>
            <a:off x="3438144" y="1298448"/>
            <a:ext cx="444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2C6DAD-C787-0B4F-98BA-DEEB5519ABDB}"/>
              </a:ext>
            </a:extLst>
          </p:cNvPr>
          <p:cNvSpPr txBox="1"/>
          <p:nvPr/>
        </p:nvSpPr>
        <p:spPr>
          <a:xfrm>
            <a:off x="8681803" y="862875"/>
            <a:ext cx="32447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Cases/attributes:- Individuals</a:t>
            </a:r>
          </a:p>
          <a:p>
            <a:r>
              <a:rPr lang="en-US" dirty="0"/>
              <a:t>Age/Income/</a:t>
            </a:r>
            <a:r>
              <a:rPr lang="en-US" dirty="0" err="1"/>
              <a:t>Pn</a:t>
            </a:r>
            <a:r>
              <a:rPr lang="en-US" dirty="0"/>
              <a:t>:- Tuples</a:t>
            </a:r>
          </a:p>
          <a:p>
            <a:endParaRPr lang="en-US" dirty="0"/>
          </a:p>
          <a:p>
            <a:r>
              <a:rPr lang="en-US" dirty="0"/>
              <a:t>Age to age group: Structure to derived structure</a:t>
            </a:r>
          </a:p>
          <a:p>
            <a:r>
              <a:rPr lang="en-US" dirty="0"/>
              <a:t>Age numeric value to binary : value to derived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Tuple converted to attribute:- Promotion, Structure to derived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32" descr="A close up of a white background&#13;&#10;&#13;&#10;Description automatically generated">
            <a:extLst>
              <a:ext uri="{FF2B5EF4-FFF2-40B4-BE49-F238E27FC236}">
                <a16:creationId xmlns:a16="http://schemas.microsoft.com/office/drawing/2014/main" id="{A7667ADF-E50F-0544-82A2-8668028E0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6784"/>
            <a:ext cx="4370832" cy="287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72F0-1FA2-B448-87E3-C60423D4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1145519" cy="6604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practical application of transformation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68DE07-1C11-374A-80B8-BC94ECAB7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115949"/>
              </p:ext>
            </p:extLst>
          </p:nvPr>
        </p:nvGraphicFramePr>
        <p:xfrm>
          <a:off x="677334" y="1755647"/>
          <a:ext cx="2852250" cy="2011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6125">
                  <a:extLst>
                    <a:ext uri="{9D8B030D-6E8A-4147-A177-3AD203B41FA5}">
                      <a16:colId xmlns:a16="http://schemas.microsoft.com/office/drawing/2014/main" val="362977002"/>
                    </a:ext>
                  </a:extLst>
                </a:gridCol>
                <a:gridCol w="1426125">
                  <a:extLst>
                    <a:ext uri="{9D8B030D-6E8A-4147-A177-3AD203B41FA5}">
                      <a16:colId xmlns:a16="http://schemas.microsoft.com/office/drawing/2014/main" val="3572281775"/>
                    </a:ext>
                  </a:extLst>
                </a:gridCol>
              </a:tblGrid>
              <a:tr h="289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6353022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6306632"/>
                  </a:ext>
                </a:extLst>
              </a:tr>
              <a:tr h="27419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0725432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0.16666667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865300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0.125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9230085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380569"/>
                  </a:ext>
                </a:extLst>
              </a:tr>
              <a:tr h="2895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0.08333333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9587272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A1DE24C-8F04-CC4E-8F56-FFD7B7E533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41964"/>
              </p:ext>
            </p:extLst>
          </p:nvPr>
        </p:nvGraphicFramePr>
        <p:xfrm>
          <a:off x="4090418" y="1270000"/>
          <a:ext cx="4572000" cy="2801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5C693B-7D10-2B4C-84AD-884D2321A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58627"/>
              </p:ext>
            </p:extLst>
          </p:nvPr>
        </p:nvGraphicFramePr>
        <p:xfrm>
          <a:off x="728084" y="4502173"/>
          <a:ext cx="2801500" cy="1979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0750">
                  <a:extLst>
                    <a:ext uri="{9D8B030D-6E8A-4147-A177-3AD203B41FA5}">
                      <a16:colId xmlns:a16="http://schemas.microsoft.com/office/drawing/2014/main" val="4098311681"/>
                    </a:ext>
                  </a:extLst>
                </a:gridCol>
                <a:gridCol w="1400750">
                  <a:extLst>
                    <a:ext uri="{9D8B030D-6E8A-4147-A177-3AD203B41FA5}">
                      <a16:colId xmlns:a16="http://schemas.microsoft.com/office/drawing/2014/main" val="3094301953"/>
                    </a:ext>
                  </a:extLst>
                </a:gridCol>
              </a:tblGrid>
              <a:tr h="282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Y1= 1/y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3207300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314818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060225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145856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1987457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514627"/>
                  </a:ext>
                </a:extLst>
              </a:tr>
              <a:tr h="28284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103684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495AF4B-73A0-8547-9BBD-204A866A2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195579"/>
              </p:ext>
            </p:extLst>
          </p:nvPr>
        </p:nvGraphicFramePr>
        <p:xfrm>
          <a:off x="4039668" y="4071392"/>
          <a:ext cx="4572000" cy="25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9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AEDDCC-2E30-5540-BB86-A092D641D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E85A7-F2F7-7242-9BBF-187AFC05C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56C4F-2920-DC4B-ABE8-68A04FCE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“Readings in information visualization: Using vision to think”, S. K. Card, J.D. </a:t>
            </a:r>
            <a:r>
              <a:rPr lang="en-US" dirty="0" err="1"/>
              <a:t>MacKinlay</a:t>
            </a:r>
            <a:r>
              <a:rPr lang="en-US" dirty="0"/>
              <a:t>, B. Schneiderman, 1999, Morgan Kaufmann Publishers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738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E01E-062B-2E45-B00E-7BAF76E6E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553034" cy="577755"/>
          </a:xfrm>
        </p:spPr>
        <p:txBody>
          <a:bodyPr>
            <a:normAutofit fontScale="90000"/>
          </a:bodyPr>
          <a:lstStyle/>
          <a:p>
            <a:r>
              <a:rPr lang="en-US" dirty="0"/>
              <a:t>Topics Already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DB8A-CC7C-DF41-9A34-5E78D48F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7355"/>
            <a:ext cx="4388442" cy="545910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What is External Cognition</a:t>
            </a:r>
          </a:p>
          <a:p>
            <a:pPr lvl="1"/>
            <a:r>
              <a:rPr lang="en-US" dirty="0"/>
              <a:t>Visual Aid to Cognition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Navigation Charts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Diagrams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Meaning of Information visualization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Origin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Examples: Active Diagram, Data monitoring, Information Chromatography</a:t>
            </a:r>
          </a:p>
          <a:p>
            <a:pPr marL="400050">
              <a:buFont typeface="+mj-lt"/>
              <a:buAutoNum type="arabicPeriod"/>
            </a:pPr>
            <a:r>
              <a:rPr lang="en-US" dirty="0"/>
              <a:t>Discussion on Cognitive Amplification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Knowledge Crystallization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Levels of use</a:t>
            </a:r>
          </a:p>
          <a:p>
            <a:pPr marL="800100" lvl="1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224F55-870A-184D-BECF-78879B51F6DE}"/>
              </a:ext>
            </a:extLst>
          </p:cNvPr>
          <p:cNvSpPr txBox="1">
            <a:spLocks/>
          </p:cNvSpPr>
          <p:nvPr/>
        </p:nvSpPr>
        <p:spPr>
          <a:xfrm>
            <a:off x="5065776" y="1187355"/>
            <a:ext cx="4553034" cy="5459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/>
              <a:t>Cognitive Amplification(cont.)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Quantifying information visualization: Cost Reduction</a:t>
            </a:r>
          </a:p>
          <a:p>
            <a:pPr marL="800100" lvl="1">
              <a:buFont typeface="+mj-lt"/>
              <a:buAutoNum type="arabicPeriod"/>
            </a:pPr>
            <a:r>
              <a:rPr lang="en-US" dirty="0"/>
              <a:t>How visualization amplifies cognition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Mapping Data to Visual form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Reference model</a:t>
            </a:r>
          </a:p>
          <a:p>
            <a:pPr lvl="2">
              <a:buFont typeface="+mj-lt"/>
              <a:buAutoNum type="arabicPeriod"/>
            </a:pPr>
            <a:r>
              <a:rPr lang="en-US" dirty="0"/>
              <a:t>Data Table</a:t>
            </a:r>
          </a:p>
          <a:p>
            <a:pPr lvl="2">
              <a:buFont typeface="+mj-lt"/>
              <a:buAutoNum type="arabicPeriod"/>
            </a:pPr>
            <a:r>
              <a:rPr lang="en-US" dirty="0"/>
              <a:t>Variable Types</a:t>
            </a:r>
          </a:p>
          <a:p>
            <a:pPr lvl="2">
              <a:buFont typeface="+mj-lt"/>
              <a:buAutoNum type="arabicPeriod"/>
            </a:pPr>
            <a:r>
              <a:rPr lang="en-US" dirty="0"/>
              <a:t>Metadata</a:t>
            </a:r>
          </a:p>
          <a:p>
            <a:pPr lvl="1">
              <a:buFont typeface="+mj-lt"/>
              <a:buAutoNum type="arabicPeriod"/>
            </a:pPr>
            <a:r>
              <a:rPr lang="en-US" i="1" dirty="0"/>
              <a:t>Data Transformation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BCB425-72FA-AE46-8592-C282BFDF4439}"/>
              </a:ext>
            </a:extLst>
          </p:cNvPr>
          <p:cNvSpPr txBox="1">
            <a:spLocks/>
          </p:cNvSpPr>
          <p:nvPr/>
        </p:nvSpPr>
        <p:spPr>
          <a:xfrm>
            <a:off x="5230368" y="633984"/>
            <a:ext cx="4043634" cy="577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Topics to be covered</a:t>
            </a:r>
          </a:p>
        </p:txBody>
      </p:sp>
    </p:spTree>
    <p:extLst>
      <p:ext uri="{BB962C8B-B14F-4D97-AF65-F5344CB8AC3E}">
        <p14:creationId xmlns:p14="http://schemas.microsoft.com/office/powerpoint/2010/main" val="3069119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1634-50D5-EC44-BF08-EA8BD324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8" y="609600"/>
            <a:ext cx="8596668" cy="788155"/>
          </a:xfrm>
        </p:spPr>
        <p:txBody>
          <a:bodyPr anchor="t">
            <a:normAutofit/>
          </a:bodyPr>
          <a:lstStyle/>
          <a:p>
            <a:r>
              <a:rPr lang="en-US" dirty="0"/>
              <a:t>Visualization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425EA-5134-734E-A879-232951B0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7755"/>
            <a:ext cx="4351866" cy="5112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Cost-of-knowledge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Every action has a cost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Knowledge crystallization process has cost structure to represent the cost. NOT JUST IN TERMS OF DOLLORS(Think about time, resources etc.)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Benefits of knowledge crystallization as a function of cost is used to quantify and graphically represent it(Cost-of-knowledge-characteristic function 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Evaluating a visualization process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Using visualization : Cost-of-knowledge reduction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Maximize information benefits per unit cost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accent4"/>
                </a:solidFill>
              </a:rPr>
              <a:t>Will it always reduce cost?                            </a:t>
            </a:r>
          </a:p>
        </p:txBody>
      </p:sp>
      <p:pic>
        <p:nvPicPr>
          <p:cNvPr id="16" name="Picture 15" descr="A picture containing text, map, water, outdoor&#13;&#10;&#13;&#10;Description automatically generated">
            <a:extLst>
              <a:ext uri="{FF2B5EF4-FFF2-40B4-BE49-F238E27FC236}">
                <a16:creationId xmlns:a16="http://schemas.microsoft.com/office/drawing/2014/main" id="{2D684264-C80B-AB46-911B-AEF90A35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1397755"/>
            <a:ext cx="4484116" cy="36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7AE6-87C5-0448-84E8-A2236FF4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Spiral Calendar vs Sun’s CM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D5EFEC-84B3-8146-BDBF-05510C85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654" y="3271837"/>
            <a:ext cx="4560146" cy="355706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E930594-477C-3B4B-8287-B7117497D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9076"/>
            <a:ext cx="9406466" cy="5047124"/>
          </a:xfrm>
        </p:spPr>
        <p:txBody>
          <a:bodyPr/>
          <a:lstStyle/>
          <a:p>
            <a:r>
              <a:rPr lang="en-US" dirty="0"/>
              <a:t>Task: Navigate to another day</a:t>
            </a:r>
          </a:p>
          <a:p>
            <a:r>
              <a:rPr lang="en-US" dirty="0"/>
              <a:t>Cost Driver: Number of cycles/steps to reach a particular day</a:t>
            </a:r>
          </a:p>
          <a:p>
            <a:r>
              <a:rPr lang="en-US" dirty="0"/>
              <a:t>Measure :Time for navigation </a:t>
            </a:r>
          </a:p>
          <a:p>
            <a:r>
              <a:rPr lang="en-US" dirty="0"/>
              <a:t>Plot: Cost/Time(Dependent Variable) against cost driver(Independent Variable)</a:t>
            </a:r>
          </a:p>
          <a:p>
            <a:r>
              <a:rPr lang="en-US" dirty="0"/>
              <a:t>Findings: Large calendar visualization reduced cost, not for small calendars.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05E157-85D1-2A40-B69E-FF5CC67C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45675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6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0747-7C48-2B47-9CF3-D7EAC54A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609600"/>
            <a:ext cx="9007302" cy="685801"/>
          </a:xfrm>
        </p:spPr>
        <p:txBody>
          <a:bodyPr/>
          <a:lstStyle/>
          <a:p>
            <a:r>
              <a:rPr lang="en-US" dirty="0"/>
              <a:t>How does Visualization amplifies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3EC40-348C-5A45-8DD7-EE4FB28B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95401"/>
            <a:ext cx="11925300" cy="1448323"/>
          </a:xfrm>
        </p:spPr>
        <p:txBody>
          <a:bodyPr/>
          <a:lstStyle/>
          <a:p>
            <a:r>
              <a:rPr lang="en-US" dirty="0"/>
              <a:t>Increased resources</a:t>
            </a:r>
          </a:p>
          <a:p>
            <a:pPr lvl="1"/>
            <a:r>
              <a:rPr lang="en-US" dirty="0"/>
              <a:t>Multiplication example using paper and pen vs mental task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F0B9F-79BB-814D-92BE-79DC4227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108961"/>
            <a:ext cx="5003800" cy="374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68922-6863-2840-87BE-81E7542AB2AC}"/>
              </a:ext>
            </a:extLst>
          </p:cNvPr>
          <p:cNvSpPr txBox="1"/>
          <p:nvPr/>
        </p:nvSpPr>
        <p:spPr>
          <a:xfrm>
            <a:off x="1676400" y="3922016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885 * 925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E083B-94ED-C948-8872-916CC5E5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762012"/>
            <a:ext cx="3481578" cy="4114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B8E66-4495-5040-A0C5-A35D0933CC9B}"/>
              </a:ext>
            </a:extLst>
          </p:cNvPr>
          <p:cNvSpPr txBox="1"/>
          <p:nvPr/>
        </p:nvSpPr>
        <p:spPr>
          <a:xfrm>
            <a:off x="7059168" y="4828032"/>
            <a:ext cx="151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885 *</a:t>
            </a:r>
          </a:p>
          <a:p>
            <a:r>
              <a:rPr lang="en-US" dirty="0"/>
              <a:t>925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8E7FADE-A2A8-0C42-8B9F-9E49C142516F}"/>
                  </a:ext>
                </a:extLst>
              </p14:cNvPr>
              <p14:cNvContentPartPr/>
              <p14:nvPr/>
            </p14:nvContentPartPr>
            <p14:xfrm>
              <a:off x="6901380" y="5416000"/>
              <a:ext cx="1154880" cy="5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8E7FADE-A2A8-0C42-8B9F-9E49C1425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2380" y="5407000"/>
                <a:ext cx="1172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1D3241-6143-9445-A5C5-85DDF24AC265}"/>
                  </a:ext>
                </a:extLst>
              </p14:cNvPr>
              <p14:cNvContentPartPr/>
              <p14:nvPr/>
            </p14:nvContentPartPr>
            <p14:xfrm>
              <a:off x="7294500" y="531952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1D3241-6143-9445-A5C5-85DDF24AC2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860" y="53108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7956EC-811A-0643-B3C1-209370CA1E79}"/>
              </a:ext>
            </a:extLst>
          </p:cNvPr>
          <p:cNvSpPr txBox="1"/>
          <p:nvPr/>
        </p:nvSpPr>
        <p:spPr>
          <a:xfrm>
            <a:off x="6807200" y="5469640"/>
            <a:ext cx="1249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4425</a:t>
            </a:r>
          </a:p>
          <a:p>
            <a:r>
              <a:rPr lang="en-US" dirty="0"/>
              <a:t>  1770</a:t>
            </a:r>
          </a:p>
          <a:p>
            <a:r>
              <a:rPr lang="en-US" dirty="0"/>
              <a:t>7965</a:t>
            </a:r>
          </a:p>
          <a:p>
            <a:r>
              <a:rPr lang="en-US" dirty="0"/>
              <a:t>818625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B5FF71-BB48-2D40-BC53-21B63DD4D958}"/>
                  </a:ext>
                </a:extLst>
              </p14:cNvPr>
              <p14:cNvContentPartPr/>
              <p14:nvPr/>
            </p14:nvContentPartPr>
            <p14:xfrm>
              <a:off x="6800940" y="6349120"/>
              <a:ext cx="1369440" cy="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B5FF71-BB48-2D40-BC53-21B63DD4D9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2300" y="6340480"/>
                <a:ext cx="138708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68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C6C5-1ED9-3B4B-9FFE-58EE08E6E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783402" cy="1320800"/>
          </a:xfrm>
        </p:spPr>
        <p:txBody>
          <a:bodyPr/>
          <a:lstStyle/>
          <a:p>
            <a:r>
              <a:rPr lang="en-US" dirty="0"/>
              <a:t>How does Visualization amplifies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B3FD-1CE8-774B-B785-3BD226D0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9889"/>
            <a:ext cx="8596668" cy="4651474"/>
          </a:xfrm>
        </p:spPr>
        <p:txBody>
          <a:bodyPr/>
          <a:lstStyle/>
          <a:p>
            <a:r>
              <a:rPr lang="en-US" dirty="0"/>
              <a:t>Reduced Search</a:t>
            </a:r>
          </a:p>
          <a:p>
            <a:pPr lvl="1"/>
            <a:r>
              <a:rPr lang="en-US" dirty="0"/>
              <a:t>Groups related data visually and compact information into small space(Organizational Structure)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0BE97-F830-4843-AE0E-842B0C8D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3" y="3087406"/>
            <a:ext cx="3014855" cy="3160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20ADF-C8E7-9640-A938-DE1CBEFC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29" y="3123981"/>
            <a:ext cx="5049474" cy="2917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B84F4-9908-D548-9BA0-896E75220EAE}"/>
              </a:ext>
            </a:extLst>
          </p:cNvPr>
          <p:cNvSpPr txBox="1"/>
          <p:nvPr/>
        </p:nvSpPr>
        <p:spPr>
          <a:xfrm>
            <a:off x="4573332" y="4956048"/>
            <a:ext cx="470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Knowledge Crystallization</a:t>
            </a:r>
          </a:p>
        </p:txBody>
      </p:sp>
    </p:spTree>
    <p:extLst>
      <p:ext uri="{BB962C8B-B14F-4D97-AF65-F5344CB8AC3E}">
        <p14:creationId xmlns:p14="http://schemas.microsoft.com/office/powerpoint/2010/main" val="37924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1C3E-166B-B24D-B2C4-D47B396E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27370" cy="1320800"/>
          </a:xfrm>
        </p:spPr>
        <p:txBody>
          <a:bodyPr/>
          <a:lstStyle/>
          <a:p>
            <a:r>
              <a:rPr lang="en-US" dirty="0"/>
              <a:t>How does Visualization amplifies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62F9-9EA8-0240-8D97-EEF096144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6737"/>
            <a:ext cx="8596668" cy="4724626"/>
          </a:xfrm>
        </p:spPr>
        <p:txBody>
          <a:bodyPr/>
          <a:lstStyle/>
          <a:p>
            <a:r>
              <a:rPr lang="en-US" dirty="0"/>
              <a:t>Enhanced recognition of patterns</a:t>
            </a:r>
          </a:p>
          <a:p>
            <a:pPr lvl="1"/>
            <a:r>
              <a:rPr lang="en-US" dirty="0"/>
              <a:t>Consider a table with coordinates of a linear equation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6D1A95-6404-FE44-AF36-7DB71A7D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37615"/>
              </p:ext>
            </p:extLst>
          </p:nvPr>
        </p:nvGraphicFramePr>
        <p:xfrm>
          <a:off x="402336" y="2916935"/>
          <a:ext cx="3072384" cy="3124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6192">
                  <a:extLst>
                    <a:ext uri="{9D8B030D-6E8A-4147-A177-3AD203B41FA5}">
                      <a16:colId xmlns:a16="http://schemas.microsoft.com/office/drawing/2014/main" val="789158452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27833111"/>
                    </a:ext>
                  </a:extLst>
                </a:gridCol>
              </a:tblGrid>
              <a:tr h="347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6161698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8.04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635603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6.95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924743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7.58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4828581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8.81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068674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8.33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268672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9.96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3479579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6.5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9815915"/>
                  </a:ext>
                </a:extLst>
              </a:tr>
              <a:tr h="34715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4.26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917563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85C4CC1-71E2-4F42-A11D-A8614DDF2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418193"/>
              </p:ext>
            </p:extLst>
          </p:nvPr>
        </p:nvGraphicFramePr>
        <p:xfrm>
          <a:off x="4088361" y="2535704"/>
          <a:ext cx="4572000" cy="3712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010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65E6-89F1-C740-AFBF-2F670495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17642" cy="908304"/>
          </a:xfrm>
        </p:spPr>
        <p:txBody>
          <a:bodyPr/>
          <a:lstStyle/>
          <a:p>
            <a:r>
              <a:rPr lang="en-US" dirty="0"/>
              <a:t>How does Visualization amplifies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550AF-6505-A54E-A815-A422C104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7904"/>
            <a:ext cx="9161610" cy="5084063"/>
          </a:xfrm>
        </p:spPr>
        <p:txBody>
          <a:bodyPr/>
          <a:lstStyle/>
          <a:p>
            <a:r>
              <a:rPr lang="en-US" dirty="0"/>
              <a:t>Perceptual Inference and Perceptual Monitoring</a:t>
            </a:r>
          </a:p>
          <a:p>
            <a:pPr lvl="1"/>
            <a:r>
              <a:rPr lang="en-US" dirty="0"/>
              <a:t>Is a company doing well?(Plot sales against year)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14F4F0-2D15-2943-8B8A-A777DC564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14346"/>
              </p:ext>
            </p:extLst>
          </p:nvPr>
        </p:nvGraphicFramePr>
        <p:xfrm>
          <a:off x="448056" y="2514600"/>
          <a:ext cx="3611880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8553">
                  <a:extLst>
                    <a:ext uri="{9D8B030D-6E8A-4147-A177-3AD203B41FA5}">
                      <a16:colId xmlns:a16="http://schemas.microsoft.com/office/drawing/2014/main" val="2447413109"/>
                    </a:ext>
                  </a:extLst>
                </a:gridCol>
                <a:gridCol w="2043327">
                  <a:extLst>
                    <a:ext uri="{9D8B030D-6E8A-4147-A177-3AD203B41FA5}">
                      <a16:colId xmlns:a16="http://schemas.microsoft.com/office/drawing/2014/main" val="3008055218"/>
                    </a:ext>
                  </a:extLst>
                </a:gridCol>
              </a:tblGrid>
              <a:tr h="181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sales(k dollors)</a:t>
                      </a:r>
                      <a:endParaRPr lang="en-US" sz="12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3266593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4.26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4014780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8.04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9444913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8.33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2311447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8.9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5737285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6692570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9.8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831952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10.5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8303136"/>
                  </a:ext>
                </a:extLst>
              </a:tr>
              <a:tr h="18186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2019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3184780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0F6AA45-D51F-D84A-81CF-9ECCF2B38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614834"/>
              </p:ext>
            </p:extLst>
          </p:nvPr>
        </p:nvGraphicFramePr>
        <p:xfrm>
          <a:off x="4663440" y="2121408"/>
          <a:ext cx="4572000" cy="2124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033C00-B107-6A4F-942D-5CD2247DC440}"/>
              </a:ext>
            </a:extLst>
          </p:cNvPr>
          <p:cNvSpPr txBox="1">
            <a:spLocks/>
          </p:cNvSpPr>
          <p:nvPr/>
        </p:nvSpPr>
        <p:spPr>
          <a:xfrm>
            <a:off x="448056" y="5815584"/>
            <a:ext cx="8596668" cy="1076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accent4"/>
                </a:solidFill>
              </a:rPr>
              <a:t>But there are different  mechanisms for Visualization. How do we determine which visualization to use?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chemeClr val="tx1"/>
                </a:solidFill>
              </a:rPr>
              <a:t>Depends on appropriate mapping of data to visual form.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701372-B950-0540-9CFD-2A008006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0" y="4246245"/>
            <a:ext cx="2095500" cy="148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A94D3-4FB2-8945-9F20-4701CE8B0CE2}"/>
              </a:ext>
            </a:extLst>
          </p:cNvPr>
          <p:cNvSpPr txBox="1"/>
          <p:nvPr/>
        </p:nvSpPr>
        <p:spPr>
          <a:xfrm>
            <a:off x="822960" y="4553712"/>
            <a:ext cx="32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 height = 2(A/b)</a:t>
            </a:r>
          </a:p>
        </p:txBody>
      </p:sp>
    </p:spTree>
    <p:extLst>
      <p:ext uri="{BB962C8B-B14F-4D97-AF65-F5344CB8AC3E}">
        <p14:creationId xmlns:p14="http://schemas.microsoft.com/office/powerpoint/2010/main" val="27632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5006-F8CB-9D49-A550-45CF37A4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280"/>
          </a:xfrm>
        </p:spPr>
        <p:txBody>
          <a:bodyPr/>
          <a:lstStyle/>
          <a:p>
            <a:r>
              <a:rPr lang="en-US" dirty="0"/>
              <a:t>Reference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09470-EBA2-874E-827A-832DCD30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25880"/>
            <a:ext cx="8855286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24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728</Words>
  <Application>Microsoft Macintosh PowerPoint</Application>
  <PresentationFormat>Widescreen</PresentationFormat>
  <Paragraphs>188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Trebuchet MS</vt:lpstr>
      <vt:lpstr>Wingdings</vt:lpstr>
      <vt:lpstr>Wingdings 3</vt:lpstr>
      <vt:lpstr>Facet</vt:lpstr>
      <vt:lpstr>Visualization For: Cognitive Amplification How : Reference Model</vt:lpstr>
      <vt:lpstr>Topics Already Covered</vt:lpstr>
      <vt:lpstr>Visualization Cost</vt:lpstr>
      <vt:lpstr>Spiral Calendar vs Sun’s CM </vt:lpstr>
      <vt:lpstr>How does Visualization amplifies cognition</vt:lpstr>
      <vt:lpstr>How does Visualization amplifies cognition</vt:lpstr>
      <vt:lpstr>How does Visualization amplifies cognition</vt:lpstr>
      <vt:lpstr>How does Visualization amplifies cognition</vt:lpstr>
      <vt:lpstr>Reference Model</vt:lpstr>
      <vt:lpstr>Reference Model </vt:lpstr>
      <vt:lpstr>Outputs</vt:lpstr>
      <vt:lpstr>Data Table Characteristics: Data Types </vt:lpstr>
      <vt:lpstr>Data Table Characteristics: Meta Data</vt:lpstr>
      <vt:lpstr>PowerPoint Presentation</vt:lpstr>
      <vt:lpstr>Understanding practical application of transformation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Microsoft Office User</dc:creator>
  <cp:lastModifiedBy>Microsoft Office User</cp:lastModifiedBy>
  <cp:revision>17</cp:revision>
  <dcterms:created xsi:type="dcterms:W3CDTF">2019-01-29T17:37:25Z</dcterms:created>
  <dcterms:modified xsi:type="dcterms:W3CDTF">2019-11-08T19:26:36Z</dcterms:modified>
</cp:coreProperties>
</file>